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256" r:id="rId5"/>
    <p:sldId id="266" r:id="rId6"/>
    <p:sldId id="268" r:id="rId7"/>
    <p:sldId id="328" r:id="rId8"/>
    <p:sldId id="269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  <p:sldId id="368" r:id="rId24"/>
    <p:sldId id="369" r:id="rId25"/>
    <p:sldId id="352" r:id="rId26"/>
    <p:sldId id="353" r:id="rId27"/>
    <p:sldId id="286" r:id="rId28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1" autoAdjust="0"/>
    <p:restoredTop sz="94660"/>
  </p:normalViewPr>
  <p:slideViewPr>
    <p:cSldViewPr>
      <p:cViewPr varScale="1">
        <p:scale>
          <a:sx n="108" d="100"/>
          <a:sy n="108" d="100"/>
        </p:scale>
        <p:origin x="654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7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A7F3C-E1FF-4CE6-AC0B-8CDC34D5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E93102-1183-41C6-9E8E-06D7FB8A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F1C784-6F4D-41A0-A80D-13D07298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96F608-510F-46B2-9823-539406CF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780FD2-09D3-4E5F-B2F9-65C3B33D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A60E98-AA6F-404B-B68B-24A8CEB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3E1223-3E3A-49DB-89EE-17EB28D7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40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6B3E8-A3CA-442F-BA76-420F861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F7896-C399-415D-B7B9-21C78DBD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7D310-62AA-4D24-8BE5-B631739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C50F47-A6C1-4BF9-955A-296EC107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9C238-C917-4343-B637-E7085228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F2BFC3-B38C-47DD-BEBD-15F98734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0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801F45-AE38-4754-B124-D4CE140A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C407FC6-B8D7-4240-90EA-08F21587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E3FDEB-79B7-47CD-8D2D-E24B627DA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B2C154-84B4-431D-8613-121F4182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61DDBD-EDF5-4045-A1FC-8E15D31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21E7F2-3AA6-4DBB-8E6A-FAA24358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70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0AF61B-C9F5-4782-B16D-1AF1FFFA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19B8B3-C99C-40F8-9289-41E76637C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6D4CD-1AE8-41CF-8E21-F291E47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19230-8E22-4D5B-90BF-EE117B88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5A53-97E5-4278-8716-37186BBD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0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AC9FC4-7D8F-401A-8F47-C7322F14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608260-FE93-485F-A0F5-7652BE5BF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8FCE2-43EF-47F9-A817-B31A858E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BF3502-B96B-47D9-B9D3-124DE390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3E642C-46EC-4544-BFC0-2CA852D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76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777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A8E7-3FC6-48B1-BF64-C2FF6536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56EBCE-F2A5-4308-B3FA-EF28DCE3F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C6098-BFE9-4B86-A8C4-BC0660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635C3-FCD0-4773-8E63-64891B6E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C6C467-3C99-417D-9382-6B10899C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3C3-6413-4113-AD77-B7E6175A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1EB488-4C95-4A47-95CC-3D75A504E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C92E6-48FC-4BB1-AA45-8F3A3773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F0123-D849-4A9B-AD73-86EF7C88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5BAE0-026C-43DD-97E8-0CE751D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4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19864-3798-46E9-9416-D8D97252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F9D098-13FD-4F20-A0BE-CD9DD312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29CE12-6E6B-45B9-B08D-B6316475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3C5D1-A24A-4313-B7AC-A20F2650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5E8E9C-D634-4006-A045-836324CB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01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D74B14-CA6C-48DE-A7CA-B591ADB14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8433D4-52E9-405F-9508-782185362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1906C7-BBEA-42D3-9F1C-475F9436E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5D5A54-00F8-41B4-979E-B59AD5AF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764C54-FDDA-44C1-88AA-4DC010C4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947A52-E40E-4A62-9833-F9F7EC837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34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64D89C-6816-4283-A587-4487F09B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936A9A-D63C-4635-A7C4-26C8EB320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B56EC5-E85F-448B-BC83-98739D3F8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4FDD30-E805-450A-9284-6E4596DD5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A8015E-91D8-4E17-8700-2BE03D28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3CA02B-B609-4CED-8046-260A037B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0F4DD5-F39F-4229-9C2C-A366584B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164C2F-A883-44EC-92C2-4B705D1E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3B2D07-3B09-43BE-B39E-30672850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C601C1-C38D-467A-ADFA-089D382C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1D3F3-FF74-4093-A048-BD2B2F734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EE3CE8-4384-4FA1-9808-EE6FC397F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D5640-790D-4D21-9B65-79E19F183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9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4" r:id="rId3"/>
    <p:sldLayoutId id="2147483676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2FBA10E-98F2-4B59-933F-69E3F5E209F7}"/>
              </a:ext>
            </a:extLst>
          </p:cNvPr>
          <p:cNvSpPr txBox="1">
            <a:spLocks/>
          </p:cNvSpPr>
          <p:nvPr/>
        </p:nvSpPr>
        <p:spPr>
          <a:xfrm>
            <a:off x="1595500" y="4149080"/>
            <a:ext cx="90010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绘制简单电气符号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16993" y="1052736"/>
            <a:ext cx="8558014" cy="1872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4.2.2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绘制构造线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构造线是一条两端无限延伸的直线，它可用来作为绘制其他线段的参照。在“绘图”面板中单击“构造线”按钮，根据命令行中的提示信息，指定好起点和所通过方向上的点即可。其方法与射线的绘制方法相同。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1FB64DE-AA68-481B-B2A5-4A3B1EAC7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8" y="3492049"/>
            <a:ext cx="2687668" cy="173715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E4C525F6-A2C0-4714-89AB-52CDF1644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3492049"/>
            <a:ext cx="3958698" cy="1737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974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83532" y="2024844"/>
            <a:ext cx="8424936" cy="280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4.2.3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绘制与编辑多段线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多段线是多条直线或圆弧首尾相连的复合型线段。它可作为一个整体图形来编辑。多段线可以设置它的线宽，并且可以在不同地段选择使用不同的线宽来显示。该线段与直线相比较，要更加灵活。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绘制多段线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编辑多段线</a:t>
            </a:r>
          </a:p>
        </p:txBody>
      </p:sp>
    </p:spTree>
    <p:extLst>
      <p:ext uri="{BB962C8B-B14F-4D97-AF65-F5344CB8AC3E}">
        <p14:creationId xmlns:p14="http://schemas.microsoft.com/office/powerpoint/2010/main" val="1867195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135560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231904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绘制矩形和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</a:t>
            </a:r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多边形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448194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2232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37538" y="1916832"/>
            <a:ext cx="8316924" cy="288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4.3.1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绘制矩形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矩形分为普通矩形、倒角矩形和圆角矩形三种类型。在绘制时，只需按命令行的提示来操作即可。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普通矩形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倒角矩形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圆角矩形</a:t>
            </a:r>
          </a:p>
        </p:txBody>
      </p:sp>
    </p:spTree>
    <p:extLst>
      <p:ext uri="{BB962C8B-B14F-4D97-AF65-F5344CB8AC3E}">
        <p14:creationId xmlns:p14="http://schemas.microsoft.com/office/powerpoint/2010/main" val="1494639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48517" y="620688"/>
            <a:ext cx="8694966" cy="2377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4.3.2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绘制正多边形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多边形是由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条或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条以上条边长相等的闭合线段组合而成，其边数范围值为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3-1024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，边数值越高，越接近圆形。在“绘图”面板中单击“矩形”下拉按钮，选择“多边形”命令，根据命令行中的提示，指定好多边形的边数、中心点、“内接”或“外切”于圆的方式，以及圆半径值即可。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9E862DF-8A16-4943-9E0F-05C94DA22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3127603"/>
            <a:ext cx="2592288" cy="255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803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87305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969402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绘制曲线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18569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9264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47528" y="1196752"/>
            <a:ext cx="8694966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4.4.1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绘制圆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在“绘图”面板中单击“圆”命令，根据命令行中的提示，指定好圆心及圆半径值，即可绘制圆，如图是绘制半径为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300mm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的圆形。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CD3EC86C-0E1C-47B9-9D41-575EDA190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185" y="3102910"/>
            <a:ext cx="2715294" cy="234231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图片 1">
            <a:extLst>
              <a:ext uri="{FF2B5EF4-FFF2-40B4-BE49-F238E27FC236}">
                <a16:creationId xmlns:a16="http://schemas.microsoft.com/office/drawing/2014/main" id="{2D55BE47-6154-4B7E-87AE-7797559EC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011" y="3102910"/>
            <a:ext cx="2357328" cy="2342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730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487487" y="1340768"/>
            <a:ext cx="921702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4.4.2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绘制圆弧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绘制圆弧一般需要指定三个点，圆弧的起点、圆弧上的点和圆弧的端点。在“绘图”面板中单击“圆弧”命令即可启动绘制。默认绘制方式为“三点”。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0C9BFD3-8C54-4D42-81C6-8592E3DBA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961" y="3284984"/>
            <a:ext cx="3812075" cy="20882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129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47528" y="764704"/>
            <a:ext cx="8748972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4.4.3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绘制椭圆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椭圆有长半轴和短半轴之分，长半轴与短半轴的值决定了椭圆曲线的形状，设置椭圆的起始角度和终止角度可以绘制椭圆弧。在“绘图”面板中单击“圆心”命令，根据命令行提示信息，先指定好椭圆圆心，然后分别指定好长半轴和短半轴的长度值，按回车键完成绘制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9104082C-4CC3-4794-B8D5-0BF667798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6" t="7777" r="8974" b="6111"/>
          <a:stretch>
            <a:fillRect/>
          </a:stretch>
        </p:blipFill>
        <p:spPr bwMode="auto">
          <a:xfrm>
            <a:off x="2051304" y="3573016"/>
            <a:ext cx="2239478" cy="18709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>
            <a:extLst>
              <a:ext uri="{FF2B5EF4-FFF2-40B4-BE49-F238E27FC236}">
                <a16:creationId xmlns:a16="http://schemas.microsoft.com/office/drawing/2014/main" id="{0A609147-26BB-4896-A96E-E3978834E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2" t="6349" r="5849"/>
          <a:stretch>
            <a:fillRect/>
          </a:stretch>
        </p:blipFill>
        <p:spPr bwMode="auto">
          <a:xfrm>
            <a:off x="4715600" y="3573016"/>
            <a:ext cx="2349573" cy="18709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A69DF645-E597-49E3-B223-30C1CC3E6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912" y="3573016"/>
            <a:ext cx="3040304" cy="18709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448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21514" y="896310"/>
            <a:ext cx="8748972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4.4.4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绘制圆环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圆环是由两个圆心相同、半径不同的圆组成的。绘制圆环时，先指定圆环的内径、外径，再指定圆环的中心点即可。在“绘图”面板中单击“圆环”按钮，根据命令行中的提示来绘制圆环。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0DFFE703-55FF-4539-B5C3-F6E0B3BB9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76" y="3501008"/>
            <a:ext cx="2936249" cy="17281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图片 1">
            <a:extLst>
              <a:ext uri="{FF2B5EF4-FFF2-40B4-BE49-F238E27FC236}">
                <a16:creationId xmlns:a16="http://schemas.microsoft.com/office/drawing/2014/main" id="{46316B15-5521-4C85-AD8C-383B65B21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892" y="3501008"/>
            <a:ext cx="1862420" cy="17281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979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66AA01D-C23C-4507-A15D-3C049AD759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3852" y="695226"/>
            <a:ext cx="2664296" cy="7175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21514" y="1563361"/>
            <a:ext cx="8748972" cy="3731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二维绘图是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AutoCAD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软件最主要，也是最强大的一项功能。利用二维命令可绘制出各种类图形。例如直线、矩形、圆、多段线及样条曲线等。本章将着重对二维绘图命令的操作进行介绍，并结合相关实例巩固所学技能，帮助用户快速上手操作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掌握线段的绘制方法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掌握矩形与多边形的绘制方法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掌握圆与圆弧的绘制方法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76509" y="620688"/>
            <a:ext cx="8838982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4.4.5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绘制并编辑样条曲线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样条曲线是一种较为特别的线段。它是通过一系列指定点的光滑曲线，用来绘制不规则的曲线图形。样条曲线分为“样条曲线拟合”和“样条曲线控制点”两种。单击“绘图”面板下拉按钮，根据需要单击“样条曲线拟合”命令，或“样条曲线控制点”命令即可绘制。</a:t>
            </a:r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0A492059-B317-4C84-9CDB-97F833D6C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3367460"/>
            <a:ext cx="2221780" cy="222178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图片 1">
            <a:extLst>
              <a:ext uri="{FF2B5EF4-FFF2-40B4-BE49-F238E27FC236}">
                <a16:creationId xmlns:a16="http://schemas.microsoft.com/office/drawing/2014/main" id="{1A7AF327-DCA6-4DF1-96A9-5BC81C9C6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3367460"/>
            <a:ext cx="2468645" cy="222178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112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545994" y="692696"/>
            <a:ext cx="9100011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4.4.6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绘制并编辑修订云线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修订云线是一类特殊的线条，其形状类似云朵，主要用于突出显示图样中已修改的部分，其组成参数包括多个控制点、最大弧长和最小弧长。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单击“绘图”面板下拉按钮，单击“矩形修订云线”命令，在绘图区指定矩形的两个对角点即可绘制一个矩形修订云线。该方式为默认的修订云线绘制方式。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8B446BC5-0005-4A89-9977-4849904BE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82" y="3140968"/>
            <a:ext cx="358403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1399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343472" y="597412"/>
            <a:ext cx="593125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【实战演练】绘制三相交流串励电机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31051FE9-F022-47FD-8C26-8F6576453034}"/>
              </a:ext>
            </a:extLst>
          </p:cNvPr>
          <p:cNvSpPr/>
          <p:nvPr/>
        </p:nvSpPr>
        <p:spPr>
          <a:xfrm>
            <a:off x="1930396" y="1525708"/>
            <a:ext cx="8331208" cy="967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下面将利用本章所学的知识，来绘制三相交流串励电机符号，其中涉及到的命令有“直线”、“圆”、“弧线”、“极轴追踪”等。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FC6F842E-CE25-4E47-809C-C393CA4FF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3227468"/>
            <a:ext cx="2056208" cy="199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>
            <a:extLst>
              <a:ext uri="{FF2B5EF4-FFF2-40B4-BE49-F238E27FC236}">
                <a16:creationId xmlns:a16="http://schemas.microsoft.com/office/drawing/2014/main" id="{3C2FF620-0476-4F5D-AB74-1ED615E81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132" y="3227468"/>
            <a:ext cx="2095499" cy="199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E5A6D0BE-6DFE-46D9-801D-9133C6CFD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939" y="3227468"/>
            <a:ext cx="12192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653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487488" y="476672"/>
            <a:ext cx="244827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【课后作业】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A617101-E4AE-455A-B701-3E05918289CD}"/>
              </a:ext>
            </a:extLst>
          </p:cNvPr>
          <p:cNvSpPr/>
          <p:nvPr/>
        </p:nvSpPr>
        <p:spPr>
          <a:xfrm>
            <a:off x="1631504" y="955543"/>
            <a:ext cx="7375390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绘制信号灯符号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利用“圆”和“直线”命令，绘制信号灯电气符号。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237031B-BA76-4121-B333-FA28A27EEA12}"/>
              </a:ext>
            </a:extLst>
          </p:cNvPr>
          <p:cNvSpPr/>
          <p:nvPr/>
        </p:nvSpPr>
        <p:spPr>
          <a:xfrm>
            <a:off x="1631504" y="3212976"/>
            <a:ext cx="8999149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绘制电感器符号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利用“直线”、“弧线”、“圆”以及“多段线”命令，绘制电感器符号。</a:t>
            </a:r>
          </a:p>
        </p:txBody>
      </p:sp>
      <p:pic>
        <p:nvPicPr>
          <p:cNvPr id="14338" name="图片 1">
            <a:extLst>
              <a:ext uri="{FF2B5EF4-FFF2-40B4-BE49-F238E27FC236}">
                <a16:creationId xmlns:a16="http://schemas.microsoft.com/office/drawing/2014/main" id="{1B34EFDE-4D83-47C4-B5BD-A5F888330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97" y="1934665"/>
            <a:ext cx="1691201" cy="163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">
            <a:extLst>
              <a:ext uri="{FF2B5EF4-FFF2-40B4-BE49-F238E27FC236}">
                <a16:creationId xmlns:a16="http://schemas.microsoft.com/office/drawing/2014/main" id="{39465908-0AF6-41B2-9A62-C811F1CF1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48" y="4221088"/>
            <a:ext cx="2374297" cy="1681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075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2AF2D1C-DB58-43BC-BE4C-9A2237F1E5CC}"/>
              </a:ext>
            </a:extLst>
          </p:cNvPr>
          <p:cNvSpPr txBox="1"/>
          <p:nvPr/>
        </p:nvSpPr>
        <p:spPr>
          <a:xfrm>
            <a:off x="7720748" y="1423185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94833A4-71E2-46D0-A600-F4B2A265D41C}"/>
              </a:ext>
            </a:extLst>
          </p:cNvPr>
          <p:cNvCxnSpPr/>
          <p:nvPr/>
        </p:nvCxnSpPr>
        <p:spPr>
          <a:xfrm flipH="1">
            <a:off x="7870048" y="1552517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FA52FAE-4387-47DA-B9CA-5902F01E4BD0}"/>
              </a:ext>
            </a:extLst>
          </p:cNvPr>
          <p:cNvSpPr txBox="1"/>
          <p:nvPr/>
        </p:nvSpPr>
        <p:spPr>
          <a:xfrm>
            <a:off x="7723416" y="2450159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A92146-0671-4368-9A34-F9F1F0CC876F}"/>
              </a:ext>
            </a:extLst>
          </p:cNvPr>
          <p:cNvCxnSpPr/>
          <p:nvPr/>
        </p:nvCxnSpPr>
        <p:spPr>
          <a:xfrm flipH="1">
            <a:off x="7883117" y="258149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303B799B-8124-4E3E-B7AB-8859FDF4A857}"/>
              </a:ext>
            </a:extLst>
          </p:cNvPr>
          <p:cNvSpPr txBox="1"/>
          <p:nvPr/>
        </p:nvSpPr>
        <p:spPr>
          <a:xfrm>
            <a:off x="8756467" y="250070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绘制线与线段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ADBE2BF3-4267-4CD4-BFBF-825FAFEEA3C3}"/>
              </a:ext>
            </a:extLst>
          </p:cNvPr>
          <p:cNvSpPr txBox="1"/>
          <p:nvPr/>
        </p:nvSpPr>
        <p:spPr>
          <a:xfrm>
            <a:off x="8763727" y="141277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绘制点对象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487DB4-FDD6-4F4A-A22D-E4B9A74A8B4B}"/>
              </a:ext>
            </a:extLst>
          </p:cNvPr>
          <p:cNvSpPr txBox="1"/>
          <p:nvPr/>
        </p:nvSpPr>
        <p:spPr>
          <a:xfrm>
            <a:off x="7730472" y="3515039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7BFDC8-6961-4065-91C2-014D6693401C}"/>
              </a:ext>
            </a:extLst>
          </p:cNvPr>
          <p:cNvCxnSpPr/>
          <p:nvPr/>
        </p:nvCxnSpPr>
        <p:spPr>
          <a:xfrm flipH="1">
            <a:off x="7840237" y="366161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96BA2D39-1D78-481B-8785-2E700A175BF3}"/>
              </a:ext>
            </a:extLst>
          </p:cNvPr>
          <p:cNvSpPr txBox="1"/>
          <p:nvPr/>
        </p:nvSpPr>
        <p:spPr>
          <a:xfrm>
            <a:off x="8756034" y="347687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绘制矩形和</a:t>
            </a:r>
            <a:r>
              <a:rPr lang="zh-CN" altLang="en-US" dirty="0"/>
              <a:t>正</a:t>
            </a:r>
            <a:r>
              <a:rPr lang="zh-CN" altLang="zh-CN" dirty="0"/>
              <a:t>多边形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76BE5A2-1B76-4705-8B33-4602CB199237}"/>
              </a:ext>
            </a:extLst>
          </p:cNvPr>
          <p:cNvSpPr txBox="1"/>
          <p:nvPr/>
        </p:nvSpPr>
        <p:spPr>
          <a:xfrm>
            <a:off x="7726028" y="4538288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8AAA5C6-2DCE-4E57-906D-251FB7EC9015}"/>
              </a:ext>
            </a:extLst>
          </p:cNvPr>
          <p:cNvCxnSpPr/>
          <p:nvPr/>
        </p:nvCxnSpPr>
        <p:spPr>
          <a:xfrm flipH="1">
            <a:off x="7866699" y="4669730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rId5" action="ppaction://hlinksldjump"/>
            <a:extLst>
              <a:ext uri="{FF2B5EF4-FFF2-40B4-BE49-F238E27FC236}">
                <a16:creationId xmlns:a16="http://schemas.microsoft.com/office/drawing/2014/main" id="{34B6BD7B-C918-4394-839A-989E75BE973D}"/>
              </a:ext>
            </a:extLst>
          </p:cNvPr>
          <p:cNvSpPr txBox="1"/>
          <p:nvPr/>
        </p:nvSpPr>
        <p:spPr>
          <a:xfrm>
            <a:off x="8771559" y="448498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绘制曲线</a:t>
            </a:r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绘制点对象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3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072553" y="836712"/>
            <a:ext cx="8046894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4.1.1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设置点样式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点默认是以圆点形式显示的，用户可对其样式进行更改。在菜单栏中执行“格式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点样式”命令。打开“点样式”对话框，根据需要选择好点样式即可。在“点大小”文本框中可设置点的大小，默认为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ECF0C77B-5FB8-4DE1-B9A0-8CE079F56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96" y="2879246"/>
            <a:ext cx="2592288" cy="279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0FC97DAE-7F28-4B01-B0D2-8390BE65C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2879246"/>
            <a:ext cx="2088232" cy="2795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4036" y="836712"/>
            <a:ext cx="8343927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4.1.2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点样式设置完成后，在“默认”选项卡中单击“绘图”面板下拉按钮，单击“多点”按钮，在绘图区中指定好点的位置，即可绘制多个点。该方法可一次创建多个点，直到按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ESC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键退出命令为止。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40CCCBE-C2AC-4D8E-BA45-14C9FB4EB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848" y="2996952"/>
            <a:ext cx="2736304" cy="275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90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41412" y="2162837"/>
            <a:ext cx="8309176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4.1.3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绘制等分点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通常在绘图时不会单独去绘制某个点，而是结合其他绘图命令来操作。例如绘制等分点、等距点。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定距等分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定数等分</a:t>
            </a:r>
          </a:p>
        </p:txBody>
      </p:sp>
    </p:spTree>
    <p:extLst>
      <p:ext uri="{BB962C8B-B14F-4D97-AF65-F5344CB8AC3E}">
        <p14:creationId xmlns:p14="http://schemas.microsoft.com/office/powerpoint/2010/main" val="1492813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351584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21010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绘制线与线段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664218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9831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002482" y="1287396"/>
            <a:ext cx="8187036" cy="18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4.2.1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绘制直线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在绘图区中指定好直线的起点，移动光标，并指定直线的终点即可绘制一条直线。在“绘图”面板中单击“直线”按钮，根据命令行中的提示信息，即可完成直线的绘制。</a:t>
            </a:r>
          </a:p>
        </p:txBody>
      </p:sp>
      <p:pic>
        <p:nvPicPr>
          <p:cNvPr id="3076" name="图片 1">
            <a:extLst>
              <a:ext uri="{FF2B5EF4-FFF2-40B4-BE49-F238E27FC236}">
                <a16:creationId xmlns:a16="http://schemas.microsoft.com/office/drawing/2014/main" id="{6BCEC6C1-2551-46F9-96D6-EF4BDD62F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880" y="3698396"/>
            <a:ext cx="462824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6987883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098515-0C12-46CF-BC7C-69B4A13CD5FA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4873beb7-5857-4685-be1f-d57550cc96cc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34</TotalTime>
  <Words>1079</Words>
  <Application>Microsoft Office PowerPoint</Application>
  <PresentationFormat>宽屏</PresentationFormat>
  <Paragraphs>66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自定义设计方案</vt:lpstr>
      <vt:lpstr>PowerPoint 演示文稿</vt:lpstr>
      <vt:lpstr>章节概述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3</cp:revision>
  <dcterms:created xsi:type="dcterms:W3CDTF">2018-06-11T07:10:29Z</dcterms:created>
  <dcterms:modified xsi:type="dcterms:W3CDTF">2025-09-19T07:19:23Z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